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79" r:id="rId7"/>
    <p:sldId id="280" r:id="rId8"/>
    <p:sldId id="286" r:id="rId9"/>
    <p:sldId id="283" r:id="rId10"/>
    <p:sldId id="284" r:id="rId11"/>
    <p:sldId id="285" r:id="rId12"/>
    <p:sldId id="264" r:id="rId13"/>
    <p:sldId id="266" r:id="rId14"/>
    <p:sldId id="267" r:id="rId15"/>
    <p:sldId id="268" r:id="rId16"/>
    <p:sldId id="269" r:id="rId17"/>
    <p:sldId id="270" r:id="rId18"/>
    <p:sldId id="288" r:id="rId19"/>
    <p:sldId id="293" r:id="rId20"/>
    <p:sldId id="287" r:id="rId21"/>
    <p:sldId id="273" r:id="rId22"/>
    <p:sldId id="274" r:id="rId23"/>
    <p:sldId id="275" r:id="rId24"/>
    <p:sldId id="282" r:id="rId25"/>
    <p:sldId id="277" r:id="rId26"/>
    <p:sldId id="294" r:id="rId27"/>
    <p:sldId id="291" r:id="rId28"/>
    <p:sldId id="290" r:id="rId29"/>
    <p:sldId id="295" r:id="rId30"/>
    <p:sldId id="296" r:id="rId31"/>
    <p:sldId id="308" r:id="rId32"/>
    <p:sldId id="299" r:id="rId33"/>
    <p:sldId id="306" r:id="rId34"/>
    <p:sldId id="300" r:id="rId35"/>
    <p:sldId id="304" r:id="rId36"/>
    <p:sldId id="317" r:id="rId37"/>
    <p:sldId id="310" r:id="rId38"/>
    <p:sldId id="314" r:id="rId39"/>
    <p:sldId id="307" r:id="rId40"/>
    <p:sldId id="311" r:id="rId41"/>
    <p:sldId id="315" r:id="rId42"/>
    <p:sldId id="316" r:id="rId43"/>
    <p:sldId id="303" r:id="rId44"/>
    <p:sldId id="302" r:id="rId45"/>
    <p:sldId id="305" r:id="rId46"/>
    <p:sldId id="313" r:id="rId47"/>
    <p:sldId id="312" r:id="rId48"/>
    <p:sldId id="309" r:id="rId49"/>
    <p:sldId id="318" r:id="rId50"/>
    <p:sldId id="319" r:id="rId51"/>
    <p:sldId id="32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3" d="100"/>
          <a:sy n="53" d="100"/>
        </p:scale>
        <p:origin x="-185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677E8-EAB2-4B70-8B25-A986F9C755A0}" type="datetimeFigureOut">
              <a:rPr lang="en-US" smtClean="0"/>
              <a:pPr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5E373-2FBD-4D9C-B8B7-A7D1631D32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915400" cy="4571999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495800"/>
            <a:ext cx="6400800" cy="2133600"/>
          </a:xfrm>
        </p:spPr>
        <p:txBody>
          <a:bodyPr/>
          <a:lstStyle/>
          <a:p>
            <a:pPr algn="r"/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pPr algn="r"/>
            <a:r>
              <a:rPr lang="en-US" dirty="0" smtClean="0"/>
              <a:t>Lecturer, </a:t>
            </a:r>
          </a:p>
          <a:p>
            <a:pPr algn="r"/>
            <a:r>
              <a:rPr lang="en-US" dirty="0" smtClean="0"/>
              <a:t>Dept of Community Medicine</a:t>
            </a:r>
            <a:endParaRPr lang="en-US" dirty="0"/>
          </a:p>
        </p:txBody>
      </p:sp>
      <p:sp>
        <p:nvSpPr>
          <p:cNvPr id="53250" name="AutoShape 2" descr="Image result for health care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252" name="AutoShape 4" descr="Image result for health care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3253" name="Picture 5" descr="C:\Users\speed computers.Speedcomputer.000\Documents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5532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799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199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ANGANWADI 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Under ICDS Scheme</a:t>
            </a:r>
          </a:p>
          <a:p>
            <a:r>
              <a:rPr lang="en-US" dirty="0" smtClean="0"/>
              <a:t>1/400-800 population</a:t>
            </a:r>
          </a:p>
          <a:p>
            <a:r>
              <a:rPr lang="en-US" dirty="0" smtClean="0"/>
              <a:t>100 workers in ICDS Project</a:t>
            </a:r>
          </a:p>
          <a:p>
            <a:r>
              <a:rPr lang="en-US" dirty="0" smtClean="0"/>
              <a:t>6,719 ICDS blocks are functioning</a:t>
            </a:r>
          </a:p>
          <a:p>
            <a:r>
              <a:rPr lang="en-US" dirty="0" smtClean="0"/>
              <a:t>Trained in health, nutrition and child development for 4 months</a:t>
            </a:r>
          </a:p>
          <a:p>
            <a:r>
              <a:rPr lang="en-US" dirty="0" smtClean="0"/>
              <a:t>Part time worker and paid with an honorarium of 1500 per month</a:t>
            </a:r>
          </a:p>
          <a:p>
            <a:r>
              <a:rPr lang="en-US" dirty="0" smtClean="0"/>
              <a:t>Services include </a:t>
            </a:r>
            <a:r>
              <a:rPr lang="en-US" dirty="0" err="1" smtClean="0"/>
              <a:t>maintanence</a:t>
            </a:r>
            <a:r>
              <a:rPr lang="en-US" dirty="0" smtClean="0"/>
              <a:t> of growth chart, </a:t>
            </a:r>
            <a:r>
              <a:rPr lang="en-US" dirty="0" err="1" smtClean="0"/>
              <a:t>immunisation</a:t>
            </a:r>
            <a:r>
              <a:rPr lang="en-US" dirty="0" smtClean="0"/>
              <a:t>, supplementary nutrition, , health education, and referral services.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ASHA (Accredited Social Health Activist)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10200"/>
          </a:xfrm>
        </p:spPr>
        <p:txBody>
          <a:bodyPr/>
          <a:lstStyle/>
          <a:p>
            <a:r>
              <a:rPr lang="en-US" dirty="0" smtClean="0"/>
              <a:t>Resident of village- a women of age group 25-45 years with formal education up to </a:t>
            </a:r>
            <a:r>
              <a:rPr lang="en-US" dirty="0" err="1" smtClean="0"/>
              <a:t>VIIIth</a:t>
            </a:r>
            <a:r>
              <a:rPr lang="en-US" dirty="0"/>
              <a:t> </a:t>
            </a:r>
            <a:r>
              <a:rPr lang="en-US" dirty="0" smtClean="0"/>
              <a:t>class, having communication skills &amp; leadership. </a:t>
            </a:r>
          </a:p>
          <a:p>
            <a:r>
              <a:rPr lang="en-US" dirty="0" smtClean="0"/>
              <a:t>1/1000 population.</a:t>
            </a:r>
          </a:p>
          <a:p>
            <a:r>
              <a:rPr lang="en-US" dirty="0" smtClean="0"/>
              <a:t>Will be a health activist in the community who will create awareness of health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>R</a:t>
            </a:r>
            <a:r>
              <a:rPr lang="en-US" dirty="0" smtClean="0"/>
              <a:t>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Create awareness &amp; provide information on health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Counsel women regarding child care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Mobilize the community &amp; facilitate them in accessing health &amp; health related services available at certain </a:t>
            </a:r>
            <a:r>
              <a:rPr lang="en-US" dirty="0" err="1" smtClean="0"/>
              <a:t>centres</a:t>
            </a:r>
            <a:r>
              <a:rPr lang="en-US" dirty="0" smtClean="0"/>
              <a:t> &amp; services provided by the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Work with the village sanitation committee to develop a village health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Should arrange escort / accompany pregnant women &amp; child to the nearest </a:t>
            </a:r>
            <a:r>
              <a:rPr lang="en-US" dirty="0" err="1" smtClean="0"/>
              <a:t>centres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Should provide medical care to minor ailment.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Act as a depot holder for essential provision being made available to every habitation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new born care &amp; management of common illness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 about the birth &amp; death in her village&amp; any unusual health problems in the community to the </a:t>
            </a:r>
            <a:r>
              <a:rPr lang="en-US" dirty="0" err="1" smtClean="0"/>
              <a:t>centres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construction of household toilets under sanitation campaign.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 CENTRE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health delivery system in rural areas</a:t>
            </a:r>
          </a:p>
          <a:p>
            <a:r>
              <a:rPr lang="en-US" dirty="0" smtClean="0"/>
              <a:t>one centre for 5,000 population in general &amp; one for every 3000 population in hilly, tribal areas.</a:t>
            </a:r>
          </a:p>
          <a:p>
            <a:r>
              <a:rPr lang="en-US" dirty="0" smtClean="0"/>
              <a:t>As of March 2014, 1,52,326 sub- </a:t>
            </a:r>
            <a:r>
              <a:rPr lang="en-US" dirty="0" err="1" smtClean="0"/>
              <a:t>centres</a:t>
            </a:r>
            <a:r>
              <a:rPr lang="en-US" dirty="0" smtClean="0"/>
              <a:t> are established </a:t>
            </a:r>
          </a:p>
          <a:p>
            <a:r>
              <a:rPr lang="en-US" dirty="0" smtClean="0"/>
              <a:t>Provide primary care services to the community.</a:t>
            </a:r>
          </a:p>
          <a:p>
            <a:r>
              <a:rPr lang="en-US" dirty="0" smtClean="0"/>
              <a:t>Staffs-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Female Health Worker (ANM)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Male Health Worker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female Health Assistant (LHV)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Male Health Assistant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Indian Public Health Standards For Sub- </a:t>
            </a:r>
            <a:r>
              <a:rPr lang="en-US" dirty="0" err="1" smtClean="0"/>
              <a:t>Centres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8392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Maternal Health Care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Ante natal care- Early Registration, Folic acid supplementation, TT Immunization, Identifying the High risk pregnancy, Counseling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err="1" smtClean="0"/>
              <a:t>Intranatal</a:t>
            </a:r>
            <a:r>
              <a:rPr lang="en-US" dirty="0" smtClean="0"/>
              <a:t> care- Promotion of institutional deliveries, skilled attendance at home deliveries, proper reference incase of complication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Postnatal Care- Min. 2 visit, initiation of breast feeding, Counseling</a:t>
            </a:r>
          </a:p>
          <a:p>
            <a:pPr marL="514350" indent="-514350">
              <a:buNone/>
            </a:pPr>
            <a:r>
              <a:rPr lang="en-US" dirty="0" smtClean="0"/>
              <a:t>2. Child Health Care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3. Family Planning &amp; Contraception</a:t>
            </a:r>
          </a:p>
          <a:p>
            <a:pPr marL="514350" indent="-514350">
              <a:buNone/>
            </a:pPr>
            <a:r>
              <a:rPr lang="en-US" dirty="0" smtClean="0"/>
              <a:t>4. Counseling &amp; appropriate measures for safe abortion services.</a:t>
            </a:r>
          </a:p>
          <a:p>
            <a:pPr marL="514350" indent="-514350">
              <a:buNone/>
            </a:pPr>
            <a:r>
              <a:rPr lang="en-US" dirty="0" smtClean="0"/>
              <a:t>5. Adolescent health care</a:t>
            </a:r>
          </a:p>
          <a:p>
            <a:pPr marL="514350" indent="-514350">
              <a:buNone/>
            </a:pPr>
            <a:r>
              <a:rPr lang="en-US" dirty="0" smtClean="0"/>
              <a:t>6. Assistance to school health services</a:t>
            </a:r>
          </a:p>
          <a:p>
            <a:pPr marL="514350" indent="-514350">
              <a:buNone/>
            </a:pPr>
            <a:r>
              <a:rPr lang="en-US" dirty="0" smtClean="0"/>
              <a:t>7. Water quality monitoring</a:t>
            </a:r>
          </a:p>
          <a:p>
            <a:pPr marL="514350" indent="-514350">
              <a:buNone/>
            </a:pPr>
            <a:r>
              <a:rPr lang="en-US" dirty="0" smtClean="0"/>
              <a:t>8. Promotion of sanitation.</a:t>
            </a:r>
          </a:p>
          <a:p>
            <a:pPr marL="514350" indent="-514350">
              <a:buNone/>
            </a:pPr>
            <a:r>
              <a:rPr lang="en-US" dirty="0" smtClean="0"/>
              <a:t>9. Field visit</a:t>
            </a:r>
          </a:p>
          <a:p>
            <a:pPr marL="514350" indent="-514350">
              <a:buNone/>
            </a:pPr>
            <a:r>
              <a:rPr lang="en-US" dirty="0" smtClean="0"/>
              <a:t>10. Community need assessment</a:t>
            </a:r>
          </a:p>
          <a:p>
            <a:pPr marL="514350" indent="-514350">
              <a:buNone/>
            </a:pPr>
            <a:r>
              <a:rPr lang="en-US" dirty="0" smtClean="0"/>
              <a:t>11. Curative services for minor ailments</a:t>
            </a:r>
          </a:p>
          <a:p>
            <a:pPr marL="514350" indent="-514350">
              <a:buNone/>
            </a:pPr>
            <a:r>
              <a:rPr lang="en-US" dirty="0" smtClean="0"/>
              <a:t>12. Training of Traditional </a:t>
            </a:r>
            <a:r>
              <a:rPr lang="en-US" dirty="0"/>
              <a:t>B</a:t>
            </a:r>
            <a:r>
              <a:rPr lang="en-US" dirty="0" smtClean="0"/>
              <a:t>irth Attendants &amp; ASHA/ Community health volunteers.</a:t>
            </a:r>
          </a:p>
          <a:p>
            <a:pPr marL="514350" indent="-514350">
              <a:buNone/>
            </a:pPr>
            <a:r>
              <a:rPr lang="en-US" dirty="0" smtClean="0"/>
              <a:t>13. Co-ordinate service of </a:t>
            </a:r>
            <a:r>
              <a:rPr lang="en-US" dirty="0" err="1"/>
              <a:t>A</a:t>
            </a:r>
            <a:r>
              <a:rPr lang="en-US" dirty="0" err="1" smtClean="0"/>
              <a:t>nganwadi</a:t>
            </a:r>
            <a:r>
              <a:rPr lang="en-US" dirty="0" smtClean="0"/>
              <a:t> workers, ASHA</a:t>
            </a:r>
          </a:p>
          <a:p>
            <a:pPr marL="514350" indent="-514350">
              <a:buNone/>
            </a:pPr>
            <a:r>
              <a:rPr lang="en-US" dirty="0" smtClean="0"/>
              <a:t>14. National health programmes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smtClean="0"/>
              <a:t>5484 PHCs by 1980.</a:t>
            </a:r>
          </a:p>
          <a:p>
            <a:r>
              <a:rPr lang="en-US" dirty="0" smtClean="0"/>
              <a:t>1/100000 population</a:t>
            </a:r>
          </a:p>
          <a:p>
            <a:r>
              <a:rPr lang="en-US" dirty="0" smtClean="0"/>
              <a:t>In 1962, Recommendation from </a:t>
            </a:r>
            <a:r>
              <a:rPr lang="en-US" dirty="0" err="1" smtClean="0"/>
              <a:t>Mudaliar</a:t>
            </a:r>
            <a:r>
              <a:rPr lang="en-US" dirty="0" smtClean="0"/>
              <a:t> Committee, 1/40,000</a:t>
            </a:r>
          </a:p>
          <a:p>
            <a:r>
              <a:rPr lang="en-US" dirty="0" smtClean="0"/>
              <a:t>In 1983, National Health Plan, one  PHC/ 30,000 population.</a:t>
            </a:r>
          </a:p>
          <a:p>
            <a:r>
              <a:rPr lang="en-US" dirty="0" smtClean="0"/>
              <a:t>As on March 2014, 25,020 PHCs have been established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6295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Mortality &amp; morbidity reduction</a:t>
            </a:r>
          </a:p>
          <a:p>
            <a:r>
              <a:rPr lang="en-US" dirty="0" smtClean="0"/>
              <a:t>Increase in expectation of life</a:t>
            </a:r>
          </a:p>
          <a:p>
            <a:r>
              <a:rPr lang="en-US" dirty="0" smtClean="0"/>
              <a:t>Decrease in provision of basic sanitation</a:t>
            </a:r>
          </a:p>
          <a:p>
            <a:r>
              <a:rPr lang="en-US" dirty="0" smtClean="0"/>
              <a:t>Health manpower requirements &amp; resource development</a:t>
            </a:r>
          </a:p>
          <a:p>
            <a:r>
              <a:rPr lang="en-US" dirty="0" smtClean="0"/>
              <a:t>Other parameters like food production, literacy rate, reduced levels of poverty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 Public Health Standards For PHCs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objectives of IPHS for PHCs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provide comprehensive primary health care to the community through PHCs.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achieve &amp; maintain an acceptable standard of quality of acre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make the services more responsive &amp; sensitive to the needs of the community.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Minimum Requirements 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562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Medical Care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OPD services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24 hours emergency service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Referral services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 patient service</a:t>
            </a:r>
          </a:p>
          <a:p>
            <a:pPr marL="0" indent="0">
              <a:buNone/>
            </a:pPr>
            <a:r>
              <a:rPr lang="en-US" dirty="0" smtClean="0"/>
              <a:t>2. Maternal &amp; Child Health Care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Ante natal Care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Intra natal care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Post Natal care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New born Care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Care of the child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57200"/>
            <a:ext cx="8763000" cy="6248400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3. </a:t>
            </a:r>
            <a:r>
              <a:rPr lang="en-US" sz="3800" dirty="0" smtClean="0"/>
              <a:t>Full range of Family Planning &amp; referral for couples having infertility.</a:t>
            </a:r>
          </a:p>
          <a:p>
            <a:pPr marL="514350" indent="-514350">
              <a:buNone/>
            </a:pPr>
            <a:r>
              <a:rPr lang="en-US" sz="3800" dirty="0" smtClean="0"/>
              <a:t>4. Medical termination of pregnancy with trained personnel / facility</a:t>
            </a:r>
          </a:p>
          <a:p>
            <a:pPr marL="514350" indent="-514350">
              <a:buNone/>
            </a:pPr>
            <a:r>
              <a:rPr lang="en-US" sz="3800" dirty="0" smtClean="0"/>
              <a:t>5. Health Education for preventive &amp; management of RTI &amp; STI</a:t>
            </a:r>
          </a:p>
          <a:p>
            <a:pPr marL="514350" indent="-514350">
              <a:buNone/>
            </a:pPr>
            <a:r>
              <a:rPr lang="en-US" sz="3800" dirty="0" smtClean="0"/>
              <a:t>6. Nutrition Services</a:t>
            </a:r>
          </a:p>
          <a:p>
            <a:pPr marL="514350" indent="-514350">
              <a:buNone/>
            </a:pPr>
            <a:r>
              <a:rPr lang="en-US" sz="3800" dirty="0" smtClean="0"/>
              <a:t>7. Adolescent health care</a:t>
            </a:r>
          </a:p>
          <a:p>
            <a:pPr marL="514350" indent="-514350">
              <a:buNone/>
            </a:pPr>
            <a:r>
              <a:rPr lang="en-US" sz="3800" dirty="0" smtClean="0"/>
              <a:t>8. School health service</a:t>
            </a:r>
          </a:p>
          <a:p>
            <a:pPr marL="514350" indent="-514350">
              <a:buNone/>
            </a:pPr>
            <a:r>
              <a:rPr lang="en-US" sz="3800" dirty="0" smtClean="0"/>
              <a:t>9. Disease surveillance &amp; Control of epidemics</a:t>
            </a:r>
          </a:p>
          <a:p>
            <a:pPr marL="514350" indent="-514350">
              <a:buNone/>
            </a:pPr>
            <a:r>
              <a:rPr lang="en-US" sz="3800" dirty="0" smtClean="0"/>
              <a:t>10. Collection &amp; reporting of vital events</a:t>
            </a:r>
          </a:p>
          <a:p>
            <a:pPr marL="514350" indent="-514350">
              <a:buNone/>
            </a:pPr>
            <a:r>
              <a:rPr lang="en-US" sz="3800" dirty="0" smtClean="0"/>
              <a:t>11. Testing of Water quality &amp; disinfection of water sources</a:t>
            </a:r>
          </a:p>
          <a:p>
            <a:pPr marL="514350" indent="-514350">
              <a:buNone/>
            </a:pPr>
            <a:r>
              <a:rPr lang="en-US" sz="3800" dirty="0" smtClean="0"/>
              <a:t>12. Promotion of sanitation.</a:t>
            </a:r>
          </a:p>
          <a:p>
            <a:pPr marL="514350" indent="-514350">
              <a:buNone/>
            </a:pPr>
            <a:r>
              <a:rPr lang="en-US" sz="3800" dirty="0" smtClean="0"/>
              <a:t>13. Appropriate &amp; Prompt referral of cases needing special care.</a:t>
            </a:r>
          </a:p>
          <a:p>
            <a:pPr marL="514350" indent="-514350">
              <a:buNone/>
            </a:pPr>
            <a:r>
              <a:rPr lang="en-US" sz="3800" dirty="0" smtClean="0"/>
              <a:t>14. Recording of vital events &amp; maintenance of record </a:t>
            </a:r>
          </a:p>
          <a:p>
            <a:pPr marL="514350" indent="-514350">
              <a:buNone/>
            </a:pPr>
            <a:r>
              <a:rPr lang="en-US" sz="3800" dirty="0" smtClean="0"/>
              <a:t>15. Basic laboratory services.</a:t>
            </a:r>
          </a:p>
          <a:p>
            <a:pPr marL="514350" indent="-514350">
              <a:buNone/>
            </a:pPr>
            <a:r>
              <a:rPr lang="en-US" sz="3800" dirty="0" smtClean="0"/>
              <a:t>16. Training </a:t>
            </a:r>
          </a:p>
          <a:p>
            <a:pPr marL="514350" indent="-514350">
              <a:buNone/>
            </a:pPr>
            <a:r>
              <a:rPr lang="en-US" sz="3800" dirty="0" smtClean="0"/>
              <a:t>17. Monitoring &amp; Supervision</a:t>
            </a:r>
          </a:p>
          <a:p>
            <a:pPr marL="514350" indent="-514350">
              <a:buNone/>
            </a:pPr>
            <a:r>
              <a:rPr lang="en-US" sz="3800" dirty="0" smtClean="0"/>
              <a:t>18. National health </a:t>
            </a:r>
            <a:r>
              <a:rPr lang="en-US" sz="3800" dirty="0" err="1" smtClean="0"/>
              <a:t>programme</a:t>
            </a:r>
            <a:endParaRPr lang="en-US" sz="3800" dirty="0" smtClean="0"/>
          </a:p>
          <a:p>
            <a:pPr marL="514350" indent="-514350">
              <a:buNone/>
            </a:pPr>
            <a:r>
              <a:rPr lang="en-US" sz="3800" dirty="0" smtClean="0"/>
              <a:t>19. Selected surgical procedures</a:t>
            </a:r>
          </a:p>
          <a:p>
            <a:pPr marL="514350" indent="-514350">
              <a:buNone/>
            </a:pPr>
            <a:r>
              <a:rPr lang="en-US" sz="3800" dirty="0" smtClean="0"/>
              <a:t>20. Mainstreaming of AYUSH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IPHS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Care of routine &amp; emergency cases in surgery</a:t>
            </a:r>
          </a:p>
          <a:p>
            <a:r>
              <a:rPr lang="en-US" dirty="0"/>
              <a:t>Care of routine &amp; emergency cases in </a:t>
            </a:r>
            <a:r>
              <a:rPr lang="en-US" dirty="0" smtClean="0"/>
              <a:t>medicine</a:t>
            </a:r>
          </a:p>
          <a:p>
            <a:r>
              <a:rPr lang="en-US" dirty="0" smtClean="0"/>
              <a:t>24 hour health delivery service</a:t>
            </a:r>
          </a:p>
          <a:p>
            <a:r>
              <a:rPr lang="en-US" dirty="0" smtClean="0"/>
              <a:t>Essential &amp; emergency obstetric care</a:t>
            </a:r>
          </a:p>
          <a:p>
            <a:r>
              <a:rPr lang="en-US" dirty="0" smtClean="0"/>
              <a:t>Full range of Family planning service</a:t>
            </a:r>
          </a:p>
          <a:p>
            <a:r>
              <a:rPr lang="en-US" dirty="0" smtClean="0"/>
              <a:t>Safe abortion service</a:t>
            </a:r>
          </a:p>
          <a:p>
            <a:r>
              <a:rPr lang="en-US" dirty="0" smtClean="0"/>
              <a:t>New born care</a:t>
            </a:r>
          </a:p>
          <a:p>
            <a:r>
              <a:rPr lang="en-US" dirty="0" smtClean="0"/>
              <a:t>Routine &amp; emergency care of sick children</a:t>
            </a:r>
          </a:p>
          <a:p>
            <a:r>
              <a:rPr lang="en-US" dirty="0" smtClean="0"/>
              <a:t>Management like nasal packing, Tracheostomy etc</a:t>
            </a:r>
          </a:p>
          <a:p>
            <a:r>
              <a:rPr lang="en-US" dirty="0" smtClean="0"/>
              <a:t>All National </a:t>
            </a:r>
            <a:r>
              <a:rPr lang="en-US" smtClean="0"/>
              <a:t>Health Programmes</a:t>
            </a:r>
            <a:endParaRPr lang="en-US" dirty="0" smtClean="0"/>
          </a:p>
          <a:p>
            <a:r>
              <a:rPr lang="en-US" dirty="0" smtClean="0"/>
              <a:t>Other Facility like Blood Storage, Laboratory service, Referral service</a:t>
            </a:r>
          </a:p>
          <a:p>
            <a:endParaRPr lang="en-US" dirty="0" smtClean="0"/>
          </a:p>
          <a:p>
            <a:endParaRPr lang="en-US" dirty="0"/>
          </a:p>
          <a:p>
            <a:endParaRPr lang="en-IN" dirty="0"/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24328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228599"/>
            <a:ext cx="8686800" cy="640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Rural Hospitals</a:t>
            </a:r>
          </a:p>
          <a:p>
            <a:r>
              <a:rPr lang="en-US" dirty="0" smtClean="0"/>
              <a:t>District Hospitals</a:t>
            </a:r>
          </a:p>
          <a:p>
            <a:pPr>
              <a:buFontTx/>
              <a:buChar char="-"/>
            </a:pPr>
            <a:r>
              <a:rPr lang="en-US" dirty="0" smtClean="0"/>
              <a:t>Chief Medical Officer</a:t>
            </a:r>
          </a:p>
          <a:p>
            <a:pPr>
              <a:buFontTx/>
              <a:buChar char="-"/>
            </a:pPr>
            <a:r>
              <a:rPr lang="en-US" dirty="0" smtClean="0"/>
              <a:t>3 Deputy CMOs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services should 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</a:t>
            </a:r>
          </a:p>
          <a:p>
            <a:r>
              <a:rPr lang="en-US" dirty="0" smtClean="0"/>
              <a:t>Accessible</a:t>
            </a:r>
          </a:p>
          <a:p>
            <a:r>
              <a:rPr lang="en-US" dirty="0" smtClean="0"/>
              <a:t>Acceptable</a:t>
            </a:r>
          </a:p>
          <a:p>
            <a:r>
              <a:rPr lang="en-US" dirty="0" smtClean="0"/>
              <a:t>Provide scope for community participation</a:t>
            </a:r>
          </a:p>
          <a:p>
            <a:r>
              <a:rPr lang="en-US" dirty="0" smtClean="0"/>
              <a:t>Available at a cost the community &amp; country can afford.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Employees State Insurance Scheme</a:t>
            </a:r>
          </a:p>
          <a:p>
            <a:r>
              <a:rPr lang="en-US" dirty="0" smtClean="0"/>
              <a:t>Central Government Health Insurance Scheme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peed computers.Speedcomputer.000\Documents\ppt-on-employees-state-insurance-act-1948-of-india-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eed computers.Speedcomputer.000\Documents\5social-health-insurance-nrs-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peed computers.Speedcomputer.000\Documents\health-insurance-in-india-dr-suraj-chawla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peed computers.Speedcomputer.000\Documents\health-care-delivery-in-india-4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eed computers.Speedcomputer.000\Documents\health-care-delivery-system-4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3999" cy="6629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peed computers.Speedcomputer.000\Documents\voluntary-health-agencies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915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peed computers.Speedcomputer.000\Documents\voluntary-health-agencies-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peed computers.Speedcomputer.000\Documents\voluntary-health-agencies-in-india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INDIAN RED CROSS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5638800" cy="5562600"/>
          </a:xfrm>
        </p:spPr>
        <p:txBody>
          <a:bodyPr/>
          <a:lstStyle/>
          <a:p>
            <a:r>
              <a:rPr lang="en-US" dirty="0" smtClean="0"/>
              <a:t>1920</a:t>
            </a:r>
          </a:p>
          <a:p>
            <a:r>
              <a:rPr lang="en-US" dirty="0" smtClean="0"/>
              <a:t>400 Branches</a:t>
            </a:r>
          </a:p>
          <a:p>
            <a:r>
              <a:rPr lang="en-US" dirty="0" smtClean="0"/>
              <a:t>Promotion of health, Prevention of disease &amp; reduce the suffering .</a:t>
            </a:r>
          </a:p>
          <a:p>
            <a:r>
              <a:rPr lang="en-US" dirty="0" smtClean="0"/>
              <a:t>Relief Work</a:t>
            </a:r>
          </a:p>
          <a:p>
            <a:r>
              <a:rPr lang="en-US" dirty="0" smtClean="0"/>
              <a:t>Milk &amp; Medical supply</a:t>
            </a:r>
          </a:p>
          <a:p>
            <a:r>
              <a:rPr lang="en-US" dirty="0" smtClean="0"/>
              <a:t>Armed forces</a:t>
            </a:r>
          </a:p>
          <a:p>
            <a:r>
              <a:rPr lang="en-US" dirty="0" smtClean="0"/>
              <a:t>Maternal &amp; Child Welfare Services</a:t>
            </a:r>
          </a:p>
          <a:p>
            <a:r>
              <a:rPr lang="en-US" dirty="0" smtClean="0"/>
              <a:t>Family Planning</a:t>
            </a:r>
          </a:p>
          <a:p>
            <a:r>
              <a:rPr lang="en-US" dirty="0" smtClean="0"/>
              <a:t>Blood Bank &amp; First Aid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218" name="Picture 2" descr="C:\Users\speed computers.Speedcomputer.000\Documents\indian-red-cross-society-egmore-chennai-social-welfare-organisations-2n576v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295400"/>
            <a:ext cx="28194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 descr="HEALTH+CARE+SYSTE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762000"/>
            <a:ext cx="8458200" cy="58213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peed computers.Speedcomputer.000\Documents\voluntary-health-agencies-1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peed computers.Speedcomputer.000\Documents\voluntary-health-agencies-in-india-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peed computers.Speedcomputer.000\Documents\voluntary-health-agencies-in-india-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BHARAT SEVAK SAMAJ</a:t>
            </a:r>
            <a:endParaRPr lang="en-US" dirty="0"/>
          </a:p>
        </p:txBody>
      </p:sp>
      <p:pic>
        <p:nvPicPr>
          <p:cNvPr id="4098" name="Picture 2" descr="C:\Users\speed computers.Speedcomputer.000\Documents\downloa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447800"/>
            <a:ext cx="2895600" cy="4267200"/>
          </a:xfrm>
          <a:prstGeom prst="rect">
            <a:avLst/>
          </a:prstGeom>
          <a:noFill/>
        </p:spPr>
      </p:pic>
      <p:pic>
        <p:nvPicPr>
          <p:cNvPr id="6" name="Picture 2" descr="C:\Users\speed computers.Speedcomputer.000\Documents\bharath-sevak-samaj-4-6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95400"/>
            <a:ext cx="5486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eed computers.Speedcomputer.000\Documents\cswb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399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peed computers.Speedcomputer.000\Documents\health-care-delivery-system-at-nationoal-state-distric-and-local-level-7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peed computers.Speedcomputer.000\Documents\voluntary-health-agencies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peed computers.Speedcomputer.000\Documents\voluntary-health-agencies-1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peed computers.Speedcomputer.000\Documents\role-of-voluntary-health-organization-and-international-health-agencies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8915399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Rockefeller Foundation</a:t>
            </a:r>
          </a:p>
          <a:p>
            <a:r>
              <a:rPr lang="en-US" dirty="0" smtClean="0"/>
              <a:t>Ford Foundation</a:t>
            </a:r>
          </a:p>
          <a:p>
            <a:r>
              <a:rPr lang="en-US" dirty="0" smtClean="0"/>
              <a:t>CARE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PRIVATE SECTOR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Private hospitals, Polyclinics, Nursing homes, Dispensaries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General practitioners &amp; </a:t>
            </a:r>
            <a:r>
              <a:rPr lang="en-US" dirty="0" err="1" smtClean="0"/>
              <a:t>cliinics</a:t>
            </a:r>
            <a:endParaRPr lang="en-US" dirty="0" smtClean="0"/>
          </a:p>
          <a:p>
            <a:pPr marL="514350" indent="-514350"/>
            <a:r>
              <a:rPr lang="en-US" dirty="0" smtClean="0"/>
              <a:t>INDIGENOUS SYSTEM OF MEDICINE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AYURVEDA &amp; </a:t>
            </a:r>
            <a:r>
              <a:rPr lang="en-US" dirty="0" err="1" smtClean="0"/>
              <a:t>Siddha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err="1" smtClean="0"/>
              <a:t>Unani</a:t>
            </a:r>
            <a:r>
              <a:rPr lang="en-US" dirty="0" smtClean="0"/>
              <a:t> &amp; </a:t>
            </a:r>
            <a:r>
              <a:rPr lang="en-US" dirty="0" err="1" smtClean="0"/>
              <a:t>Tibbi</a:t>
            </a:r>
            <a:endParaRPr lang="en-US" dirty="0" smtClean="0"/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Homoeopathy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/>
              <a:t>Unregistered practitioners</a:t>
            </a:r>
          </a:p>
          <a:p>
            <a:pPr marL="514350" indent="-514350"/>
            <a:r>
              <a:rPr lang="en-US" dirty="0" smtClean="0"/>
              <a:t>VOLUNTARY HEALTH AGENCIES</a:t>
            </a:r>
          </a:p>
          <a:p>
            <a:pPr marL="514350" indent="-514350"/>
            <a:r>
              <a:rPr lang="en-US" dirty="0" smtClean="0"/>
              <a:t>NATIONAL HEALTH PROGRAMMES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PROGRAMMES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HEALTH PROGRAMMES </a:t>
            </a:r>
          </a:p>
          <a:p>
            <a:r>
              <a:rPr lang="en-US" dirty="0" smtClean="0"/>
              <a:t>Central Government</a:t>
            </a:r>
          </a:p>
          <a:p>
            <a:r>
              <a:rPr lang="en-US" dirty="0" smtClean="0"/>
              <a:t>Eradication of communicable disease, Improving the Environmental sanitation, Nutrition, Control of population &amp; Rural health.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peed computers.Speedcomputer.000\Document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0"/>
            <a:ext cx="70866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1524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85343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86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982</Words>
  <Application>Microsoft Office PowerPoint</Application>
  <PresentationFormat>On-screen Show (4:3)</PresentationFormat>
  <Paragraphs>159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 </vt:lpstr>
      <vt:lpstr>GOALS</vt:lpstr>
      <vt:lpstr>Health services should be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ANGANWADI WORKER</vt:lpstr>
      <vt:lpstr>ASHA (Accredited Social Health Activist)</vt:lpstr>
      <vt:lpstr>Responsibilities</vt:lpstr>
      <vt:lpstr>SUB CENTRE LEVEL</vt:lpstr>
      <vt:lpstr>Indian Public Health Standards For Sub- Centres</vt:lpstr>
      <vt:lpstr>Slide 17</vt:lpstr>
      <vt:lpstr>Slide 18</vt:lpstr>
      <vt:lpstr>Slide 19</vt:lpstr>
      <vt:lpstr>Slide 20</vt:lpstr>
      <vt:lpstr>Indian Public Health Standards For PHCs</vt:lpstr>
      <vt:lpstr>Minimum Requirements are</vt:lpstr>
      <vt:lpstr>Slide 23</vt:lpstr>
      <vt:lpstr>Slide 24</vt:lpstr>
      <vt:lpstr>Slide 25</vt:lpstr>
      <vt:lpstr>IPHS</vt:lpstr>
      <vt:lpstr>Slide 27</vt:lpstr>
      <vt:lpstr>Slide 28</vt:lpstr>
      <vt:lpstr>HOSPITALS</vt:lpstr>
      <vt:lpstr>Health Insurance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INDIAN RED CROSS SOCIETY</vt:lpstr>
      <vt:lpstr>Slide 40</vt:lpstr>
      <vt:lpstr>Slide 41</vt:lpstr>
      <vt:lpstr>Slide 42</vt:lpstr>
      <vt:lpstr>BHARAT SEVAK SAMAJ</vt:lpstr>
      <vt:lpstr>Slide 44</vt:lpstr>
      <vt:lpstr>Slide 45</vt:lpstr>
      <vt:lpstr>Slide 46</vt:lpstr>
      <vt:lpstr>Slide 47</vt:lpstr>
      <vt:lpstr>Slide 48</vt:lpstr>
      <vt:lpstr>INTERNATIONAL AGENCIES</vt:lpstr>
      <vt:lpstr>HEALTH PROGRAMMES IN INDIA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CARE SERVICE</dc:title>
  <dc:creator>COMMUNITY OF MEDICIN</dc:creator>
  <cp:lastModifiedBy>speed computers</cp:lastModifiedBy>
  <cp:revision>83</cp:revision>
  <dcterms:created xsi:type="dcterms:W3CDTF">2018-06-13T04:05:02Z</dcterms:created>
  <dcterms:modified xsi:type="dcterms:W3CDTF">2018-06-14T20:15:46Z</dcterms:modified>
</cp:coreProperties>
</file>